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53"/>
  </p:notesMasterIdLst>
  <p:sldIdLst>
    <p:sldId id="314" r:id="rId3"/>
    <p:sldId id="315" r:id="rId4"/>
    <p:sldId id="259" r:id="rId5"/>
    <p:sldId id="317" r:id="rId6"/>
    <p:sldId id="260" r:id="rId7"/>
    <p:sldId id="316" r:id="rId8"/>
    <p:sldId id="318" r:id="rId9"/>
    <p:sldId id="319" r:id="rId10"/>
    <p:sldId id="261" r:id="rId11"/>
    <p:sldId id="262" r:id="rId12"/>
    <p:sldId id="263" r:id="rId13"/>
    <p:sldId id="320" r:id="rId14"/>
    <p:sldId id="321" r:id="rId15"/>
    <p:sldId id="265" r:id="rId16"/>
    <p:sldId id="266" r:id="rId17"/>
    <p:sldId id="267" r:id="rId18"/>
    <p:sldId id="269" r:id="rId19"/>
    <p:sldId id="271" r:id="rId20"/>
    <p:sldId id="323" r:id="rId21"/>
    <p:sldId id="274" r:id="rId22"/>
    <p:sldId id="276" r:id="rId23"/>
    <p:sldId id="277" r:id="rId24"/>
    <p:sldId id="280" r:id="rId25"/>
    <p:sldId id="313" r:id="rId26"/>
    <p:sldId id="282" r:id="rId27"/>
    <p:sldId id="283" r:id="rId28"/>
    <p:sldId id="284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Chapter 5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Introducing the </a:t>
            </a:r>
            <a:r>
              <a:rPr lang="en-US" dirty="0" smtClean="0">
                <a:solidFill>
                  <a:srgbClr val="00B0F0"/>
                </a:solidFill>
              </a:rPr>
              <a:t>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077200" cy="432816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3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Internet2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Internet2 is a consortium of researchers, educators, and technology leaders from industry, government, and the international community that is dedicated to the development of revolutionary Internet technologies.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Internet2 uses high-performance networks linking over 200 member institutions to deploy and test new network applications and capabilities.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Members of The Internet Community Today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819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People who use the Internet to retrieve content or perform online activities,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Internet service providers (ISPs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- Businesses or other organizations, including telephone, cable, and satellite companies, that provide Internet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others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3300413" cy="27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Members of  The Internet Community Today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Internet content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providers - are imposed on what information is published on Web servers located in China, as well as on the in-formation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Application service providers (ASPs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- companies that manage and distribute Web- based software services to customers over the Internet.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companies - The enterprises that own or operate the paths or “ roadways” along which Internet data travels, such as the Internet backbone and the communications networks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connected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Hardware and software companies - The organizations that make and distribute the products used with the Internet and Internet activities.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Members of The Internet Community Today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The ruling bodies of countries that can pass laws limiting both the information made available via Web servers located in a particular country and the access individuals residing in that country have to the Internet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Key Internet organizations - Other organizations that are responsible for many aspects of the Internet including;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Internet Society (ISOC)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ICANN ( Internet Corporation for Assigned Names and Numbers)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The World Wide Web Consortium ( W3C) is a group of over 450 organizations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dedicated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developing new protocols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specifications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promote the evolution of the Web and to ensure its interoperability.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Beyond Browsing and Email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Topics Covered: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Other Types of Online Communications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Blogs, Wikis, and Other Types of Online Writing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Cookies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Other Types of Online Communications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Instant messaging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allows you to exchange real- time typed messages with people on your buddy list— a list of individuals such as family, friends, and business associates whom you specify.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Text messaging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a form of messaging frequently used by mobile phone users.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Tweeting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sometimes referred to 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microblogging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is a free service that allows members to post short updates—called tweets—about what they are doing at any moment.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Other Types of Online Communications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Today, the standard term for placing telephone calls over the Internet or any other type of data network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is Voice over Internet Protocol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VoIP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and it can take many forms.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Web conferences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typically take place via a personal computer or mobile phone and are used by businesses and individuals.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completecommunicationsinc.com/telecom/business-VOIP-service-provi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1337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o1reviews.com/images/category-images/web-conferen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00526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Other Types of Online Communications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05800" cy="462381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Webinars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(Web seminars) are similar to Web conferences, but typically have a designated presenter and an audience.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social networking site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be loosely defined as any site that creates a community of individuals who can communicate with and/or share information with one another.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Blogs, Wikis, and Other Types of Online Writing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blog</a:t>
            </a:r>
            <a:r>
              <a:rPr lang="en-US" sz="2800" dirty="0" smtClean="0"/>
              <a:t>—also called a Web log—is a Web page that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en-US" sz="2800" dirty="0" smtClean="0"/>
              <a:t> short, frequently updated entries in chronological order, typically as a means of expression or communication.</a:t>
            </a:r>
          </a:p>
          <a:p>
            <a:r>
              <a:rPr lang="en-US" sz="2800" b="1" dirty="0"/>
              <a:t>Wikis</a:t>
            </a:r>
            <a:r>
              <a:rPr lang="en-US" sz="2800" dirty="0"/>
              <a:t>, named for the Hawaiian phrase wiki </a:t>
            </a:r>
            <a:r>
              <a:rPr lang="en-US" sz="2800" dirty="0" err="1"/>
              <a:t>wiki</a:t>
            </a:r>
            <a:r>
              <a:rPr lang="en-US" sz="2800" dirty="0"/>
              <a:t> meaning quick, are a way of creating and editing collaborative Web pages quickly and easily. </a:t>
            </a:r>
            <a:endParaRPr lang="en-US" sz="2800" b="1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E-commerce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6225"/>
            <a:ext cx="8534400" cy="4625975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ct val="500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Financial transactions online including;</a:t>
            </a:r>
          </a:p>
          <a:p>
            <a:pPr lvl="1" indent="-320040">
              <a:spcBef>
                <a:spcPct val="50000"/>
              </a:spcBef>
              <a:buFont typeface="Wingdings 2"/>
              <a:buChar char=""/>
              <a:defRPr/>
            </a:pPr>
            <a:r>
              <a:rPr lang="en-US" dirty="0" smtClean="0"/>
              <a:t>Selling goods and services</a:t>
            </a:r>
          </a:p>
          <a:p>
            <a:pPr lvl="1" indent="-320040">
              <a:spcBef>
                <a:spcPct val="50000"/>
              </a:spcBef>
              <a:buFont typeface="Wingdings 2"/>
              <a:buChar char=""/>
              <a:defRPr/>
            </a:pPr>
            <a:r>
              <a:rPr lang="en-US" dirty="0" smtClean="0"/>
              <a:t>Banking</a:t>
            </a:r>
          </a:p>
          <a:p>
            <a:pPr lvl="1" indent="-320040">
              <a:spcBef>
                <a:spcPct val="50000"/>
              </a:spcBef>
              <a:buFont typeface="Wingdings 2"/>
              <a:buChar char=""/>
              <a:defRPr/>
            </a:pPr>
            <a:r>
              <a:rPr lang="en-US" dirty="0" smtClean="0"/>
              <a:t>Buying and selling stocks.</a:t>
            </a:r>
          </a:p>
        </p:txBody>
      </p:sp>
    </p:spTree>
    <p:extLst>
      <p:ext uri="{BB962C8B-B14F-4D97-AF65-F5344CB8AC3E}">
        <p14:creationId xmlns:p14="http://schemas.microsoft.com/office/powerpoint/2010/main" val="10513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What is the Internet?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Internet is a worldwide collection of networks that link together millions of businesses, governments, educational institutions, and individuals.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of these networks provides resources and data that add to the abundance of goods, services, and information accessible via the Internet.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Cookies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82000" cy="4623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Web pages today use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cookies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—small text files that are stored on your hard drive by a Web server—to identify return visitors and their preferences.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Third-party cookies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 cookies placed on your hard drive by a company other than the one associated with the Web page that you are viewing—typically a Web advertising company.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Getting Set Up to Use the 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Topics Covered: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Selecting the Type of Device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Choosing the Type of Connection and Internet Access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Selecting an ISP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Setting Up Your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Selecting the Type of Device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Internet can be accessed using a variety of devices.</a:t>
            </a:r>
          </a:p>
        </p:txBody>
      </p:sp>
      <p:pic>
        <p:nvPicPr>
          <p:cNvPr id="9218" name="Picture 2" descr="http://cdn.gottabemobile.com/wp-content/uploads/iPad-2-fro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36319"/>
            <a:ext cx="2252027" cy="20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orbesindia.com/media/images/2010/Aug/topimg_6382_smart_phone_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log.iorgsoft.com/wp-content/uploads/2012/03/desktop-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38" y="3948613"/>
            <a:ext cx="3354069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himbawa.com/wp-content/uploads/2010/05/Acer-Aspire-5536-Laptop-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98" y="4718225"/>
            <a:ext cx="2171065" cy="19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Choosing the Type of Connection and Internet Access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Most common typed of Internet connections for personal use today: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Conventional dial-up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Dial-up via standard telephone lines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Cable: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Fast, direct via cable TV lines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DSL: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Fast, direct via standard telephone lines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Satellite: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Fast, direct via the airwaves and a satellite dish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Fixed wireless: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Fast, direct available in some areas via the airwaves</a:t>
            </a: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BoF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or FTTP: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Very fast, direct via fiber-optic networks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Mobile wireless: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via a mobile phone network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Choosing the Type of Connection and Internet Access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" name="Content Placeholder 9" descr="Ch05_Ex05-1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02" y="1828800"/>
            <a:ext cx="827688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WiFi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038600" cy="4623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Wi-Fi hotspot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a location with a direct Internet connection and a wireless access point that allows users to connect wirelessly (via Wi-Fi) to the hotspot to use its Internet connection.</a:t>
            </a:r>
          </a:p>
        </p:txBody>
      </p:sp>
      <p:pic>
        <p:nvPicPr>
          <p:cNvPr id="11266" name="Picture 2" descr="http://www.bleepstatic.com/tutorials/iPad/wifi/access-wi-fi-set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Selecting an ISP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077200" cy="4623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type of device used, the type of Internet connection and service desired, and your geographical location will likely determine your ISP options.  Things to consider’;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Services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Speed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Support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Setting Up Your Computer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specific steps for setting up your computer to use your selected type of Internet connection depend on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type of device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type of connection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ISP you have chosen to 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E-mail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transmission of messages and files via a computer network</a:t>
            </a:r>
          </a:p>
          <a:p>
            <a:pPr>
              <a:lnSpc>
                <a:spcPct val="90000"/>
              </a:lnSpc>
            </a:pPr>
            <a:r>
              <a:rPr lang="en-US" smtClean="0"/>
              <a:t>Messages can consist of simple text or can contain attachments, such as documents, graphics, or audio/video clips</a:t>
            </a:r>
          </a:p>
          <a:p>
            <a:pPr>
              <a:lnSpc>
                <a:spcPct val="90000"/>
              </a:lnSpc>
            </a:pPr>
            <a:r>
              <a:rPr lang="en-US" smtClean="0"/>
              <a:t>Internet access providers usually provide an e-mail program</a:t>
            </a:r>
          </a:p>
          <a:p>
            <a:pPr>
              <a:lnSpc>
                <a:spcPct val="90000"/>
              </a:lnSpc>
            </a:pPr>
            <a:r>
              <a:rPr lang="en-US" smtClean="0"/>
              <a:t>Some Web sites—such as MSN Hotmail and Yahoo!—provide free e-mail services</a:t>
            </a:r>
          </a:p>
        </p:txBody>
      </p:sp>
    </p:spTree>
    <p:extLst>
      <p:ext uri="{BB962C8B-B14F-4D97-AF65-F5344CB8AC3E}">
        <p14:creationId xmlns:p14="http://schemas.microsoft.com/office/powerpoint/2010/main" val="58090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E-mail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mtClean="0"/>
              <a:t>The e-mail address is a combination of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0913" y="4191000"/>
            <a:ext cx="4702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samjohnson@scsite.com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3092450"/>
            <a:ext cx="2133600" cy="1250950"/>
            <a:chOff x="1440" y="1948"/>
            <a:chExt cx="1344" cy="788"/>
          </a:xfrm>
        </p:grpSpPr>
        <p:sp>
          <p:nvSpPr>
            <p:cNvPr id="55306" name="AutoShape 6"/>
            <p:cNvSpPr>
              <a:spLocks/>
            </p:cNvSpPr>
            <p:nvPr/>
          </p:nvSpPr>
          <p:spPr bwMode="auto">
            <a:xfrm rot="-5400000">
              <a:off x="1920" y="1872"/>
              <a:ext cx="384" cy="1344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1511" y="1948"/>
              <a:ext cx="11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user name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876800" y="2590800"/>
            <a:ext cx="1905000" cy="1631950"/>
            <a:chOff x="3072" y="1632"/>
            <a:chExt cx="1200" cy="1028"/>
          </a:xfrm>
        </p:grpSpPr>
        <p:sp>
          <p:nvSpPr>
            <p:cNvPr id="55304" name="AutoShape 9"/>
            <p:cNvSpPr>
              <a:spLocks/>
            </p:cNvSpPr>
            <p:nvPr/>
          </p:nvSpPr>
          <p:spPr bwMode="auto">
            <a:xfrm rot="-5400000">
              <a:off x="3480" y="1868"/>
              <a:ext cx="384" cy="1200"/>
            </a:xfrm>
            <a:prstGeom prst="rightBrace">
              <a:avLst>
                <a:gd name="adj1" fmla="val 26042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10"/>
            <p:cNvSpPr txBox="1">
              <a:spLocks noChangeArrowheads="1"/>
            </p:cNvSpPr>
            <p:nvPr/>
          </p:nvSpPr>
          <p:spPr bwMode="auto">
            <a:xfrm>
              <a:off x="3227" y="1632"/>
              <a:ext cx="85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domain</a:t>
              </a:r>
            </a:p>
            <a:p>
              <a:pPr eaLnBrk="1" hangingPunct="1"/>
              <a:r>
                <a:rPr lang="en-US" sz="28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8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Evolution of the 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Topics Covered: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From ARPANET to Internet2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World Wide Web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Internet2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Internet Community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E-mail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531938"/>
            <a:ext cx="8229600" cy="609600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</a:rPr>
              <a:t>How an e-mail message travels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29400" y="3970338"/>
            <a:ext cx="1462088" cy="2378075"/>
            <a:chOff x="4176" y="2640"/>
            <a:chExt cx="921" cy="1498"/>
          </a:xfrm>
        </p:grpSpPr>
        <p:pic>
          <p:nvPicPr>
            <p:cNvPr id="56348" name="Picture 12" descr="Fig02-26-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640"/>
              <a:ext cx="921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9" name="Text Box 13"/>
            <p:cNvSpPr txBox="1">
              <a:spLocks noChangeArrowheads="1"/>
            </p:cNvSpPr>
            <p:nvPr/>
          </p:nvSpPr>
          <p:spPr bwMode="auto">
            <a:xfrm>
              <a:off x="4368" y="3696"/>
              <a:ext cx="5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POP 3</a:t>
              </a:r>
            </a:p>
            <a:p>
              <a:pPr eaLnBrk="1" hangingPunct="1"/>
              <a:r>
                <a:rPr lang="en-US" sz="2000" b="1"/>
                <a:t>server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2141538"/>
            <a:ext cx="1511300" cy="1905000"/>
            <a:chOff x="240" y="1392"/>
            <a:chExt cx="952" cy="1200"/>
          </a:xfrm>
        </p:grpSpPr>
        <p:pic>
          <p:nvPicPr>
            <p:cNvPr id="56346" name="Picture 15" descr="Fig02-2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952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Line 16"/>
            <p:cNvSpPr>
              <a:spLocks noChangeShapeType="1"/>
            </p:cNvSpPr>
            <p:nvPr/>
          </p:nvSpPr>
          <p:spPr bwMode="auto">
            <a:xfrm>
              <a:off x="672" y="2256"/>
              <a:ext cx="144" cy="336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4800" y="3970338"/>
            <a:ext cx="2133600" cy="2438400"/>
            <a:chOff x="192" y="2544"/>
            <a:chExt cx="1344" cy="1536"/>
          </a:xfrm>
        </p:grpSpPr>
        <p:grpSp>
          <p:nvGrpSpPr>
            <p:cNvPr id="56342" name="Group 18"/>
            <p:cNvGrpSpPr>
              <a:grpSpLocks/>
            </p:cNvGrpSpPr>
            <p:nvPr/>
          </p:nvGrpSpPr>
          <p:grpSpPr bwMode="auto">
            <a:xfrm>
              <a:off x="192" y="2544"/>
              <a:ext cx="1022" cy="1536"/>
              <a:chOff x="192" y="2544"/>
              <a:chExt cx="1022" cy="1536"/>
            </a:xfrm>
          </p:grpSpPr>
          <p:pic>
            <p:nvPicPr>
              <p:cNvPr id="56344" name="Picture 19" descr="Fig02-26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544"/>
                <a:ext cx="1022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5" name="Text Box 20"/>
              <p:cNvSpPr txBox="1">
                <a:spLocks noChangeArrowheads="1"/>
              </p:cNvSpPr>
              <p:nvPr/>
            </p:nvSpPr>
            <p:spPr bwMode="auto">
              <a:xfrm>
                <a:off x="336" y="3072"/>
                <a:ext cx="768" cy="5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outgoing mail server</a:t>
                </a:r>
              </a:p>
            </p:txBody>
          </p:sp>
        </p:grpSp>
        <p:sp>
          <p:nvSpPr>
            <p:cNvPr id="56343" name="Line 21"/>
            <p:cNvSpPr>
              <a:spLocks noChangeShapeType="1"/>
            </p:cNvSpPr>
            <p:nvPr/>
          </p:nvSpPr>
          <p:spPr bwMode="auto">
            <a:xfrm>
              <a:off x="1152" y="2928"/>
              <a:ext cx="384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470150" y="3970338"/>
            <a:ext cx="1873250" cy="2398712"/>
            <a:chOff x="1556" y="2544"/>
            <a:chExt cx="1180" cy="1511"/>
          </a:xfrm>
        </p:grpSpPr>
        <p:grpSp>
          <p:nvGrpSpPr>
            <p:cNvPr id="56338" name="Group 23"/>
            <p:cNvGrpSpPr>
              <a:grpSpLocks/>
            </p:cNvGrpSpPr>
            <p:nvPr/>
          </p:nvGrpSpPr>
          <p:grpSpPr bwMode="auto">
            <a:xfrm>
              <a:off x="1556" y="2544"/>
              <a:ext cx="702" cy="1511"/>
              <a:chOff x="1556" y="2569"/>
              <a:chExt cx="702" cy="1511"/>
            </a:xfrm>
          </p:grpSpPr>
          <p:pic>
            <p:nvPicPr>
              <p:cNvPr id="56340" name="Picture 24" descr="Fig02-26-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569"/>
                <a:ext cx="660" cy="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1" name="Text Box 25"/>
              <p:cNvSpPr txBox="1">
                <a:spLocks noChangeArrowheads="1"/>
              </p:cNvSpPr>
              <p:nvPr/>
            </p:nvSpPr>
            <p:spPr bwMode="auto">
              <a:xfrm>
                <a:off x="1556" y="3638"/>
                <a:ext cx="70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/>
                  <a:t>Internet</a:t>
                </a:r>
              </a:p>
              <a:p>
                <a:pPr eaLnBrk="1" hangingPunct="1"/>
                <a:r>
                  <a:rPr lang="en-US" sz="2000" b="1"/>
                  <a:t>routers</a:t>
                </a:r>
              </a:p>
            </p:txBody>
          </p:sp>
        </p:grpSp>
        <p:sp>
          <p:nvSpPr>
            <p:cNvPr id="56339" name="Line 26"/>
            <p:cNvSpPr>
              <a:spLocks noChangeShapeType="1"/>
            </p:cNvSpPr>
            <p:nvPr/>
          </p:nvSpPr>
          <p:spPr bwMode="auto">
            <a:xfrm>
              <a:off x="2256" y="2880"/>
              <a:ext cx="480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321175" y="3970338"/>
            <a:ext cx="2232025" cy="2438400"/>
            <a:chOff x="2722" y="2544"/>
            <a:chExt cx="1406" cy="1536"/>
          </a:xfrm>
        </p:grpSpPr>
        <p:grpSp>
          <p:nvGrpSpPr>
            <p:cNvPr id="56334" name="Group 28"/>
            <p:cNvGrpSpPr>
              <a:grpSpLocks/>
            </p:cNvGrpSpPr>
            <p:nvPr/>
          </p:nvGrpSpPr>
          <p:grpSpPr bwMode="auto">
            <a:xfrm>
              <a:off x="2722" y="2544"/>
              <a:ext cx="1022" cy="1536"/>
              <a:chOff x="2722" y="2736"/>
              <a:chExt cx="1022" cy="1536"/>
            </a:xfrm>
          </p:grpSpPr>
          <p:pic>
            <p:nvPicPr>
              <p:cNvPr id="56336" name="Picture 29" descr="Fig02-26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" y="2736"/>
                <a:ext cx="1022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7" name="Text Box 30"/>
              <p:cNvSpPr txBox="1">
                <a:spLocks noChangeArrowheads="1"/>
              </p:cNvSpPr>
              <p:nvPr/>
            </p:nvSpPr>
            <p:spPr bwMode="auto">
              <a:xfrm>
                <a:off x="2866" y="3264"/>
                <a:ext cx="768" cy="5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incoming mail server</a:t>
                </a:r>
              </a:p>
            </p:txBody>
          </p:sp>
        </p:grpSp>
        <p:sp>
          <p:nvSpPr>
            <p:cNvPr id="56335" name="Line 31"/>
            <p:cNvSpPr>
              <a:spLocks noChangeShapeType="1"/>
            </p:cNvSpPr>
            <p:nvPr/>
          </p:nvSpPr>
          <p:spPr bwMode="auto">
            <a:xfrm>
              <a:off x="3696" y="2832"/>
              <a:ext cx="43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7848600" y="3513138"/>
            <a:ext cx="38100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7010400" y="2141538"/>
            <a:ext cx="1752600" cy="1752600"/>
            <a:chOff x="4416" y="1392"/>
            <a:chExt cx="1104" cy="1104"/>
          </a:xfrm>
        </p:grpSpPr>
        <p:pic>
          <p:nvPicPr>
            <p:cNvPr id="56332" name="Picture 34" descr="Fig02-2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392"/>
              <a:ext cx="952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Line 35"/>
            <p:cNvSpPr>
              <a:spLocks noChangeShapeType="1"/>
            </p:cNvSpPr>
            <p:nvPr/>
          </p:nvSpPr>
          <p:spPr bwMode="auto">
            <a:xfrm rot="10616514" flipV="1">
              <a:off x="4416" y="2208"/>
              <a:ext cx="240" cy="28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Accessing E-mail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038600" cy="4623816"/>
          </a:xfrm>
        </p:spPr>
        <p:txBody>
          <a:bodyPr/>
          <a:lstStyle/>
          <a:p>
            <a:r>
              <a:rPr lang="en-US" dirty="0" smtClean="0"/>
              <a:t>E-mail clients are programs that allow you to send and receive e-mails.</a:t>
            </a:r>
          </a:p>
          <a:p>
            <a:pPr lvl="1"/>
            <a:r>
              <a:rPr lang="en-US" dirty="0" smtClean="0"/>
              <a:t>Different ways to display your email</a:t>
            </a:r>
          </a:p>
          <a:p>
            <a:pPr lvl="2"/>
            <a:r>
              <a:rPr lang="en-US" dirty="0" smtClean="0"/>
              <a:t>As part of a web site</a:t>
            </a:r>
          </a:p>
          <a:p>
            <a:pPr lvl="2"/>
            <a:r>
              <a:rPr lang="en-US" dirty="0" smtClean="0"/>
              <a:t>App on a smart phone</a:t>
            </a:r>
          </a:p>
          <a:p>
            <a:pPr lvl="2"/>
            <a:r>
              <a:rPr lang="en-US" dirty="0" smtClean="0"/>
              <a:t>Stand alone application.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3367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cache.gawkerassets.com/assets/images/lifehacker/2009/04/gmail-mobile-showdown-h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05" y="2895600"/>
            <a:ext cx="4372063" cy="26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findthebest.com/sites/default/files/1119/media/images/Outlook_2010_Email_Software_by_Microsof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4" y="2835148"/>
            <a:ext cx="4514674" cy="27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World Wide Web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905000"/>
          </a:xfrm>
        </p:spPr>
        <p:txBody>
          <a:bodyPr>
            <a:normAutofit/>
          </a:bodyPr>
          <a:lstStyle/>
          <a:p>
            <a:r>
              <a:rPr lang="en-US" sz="2800" dirty="0"/>
              <a:t>The World Wide Web, or simply Web, consists of a worldwide collection of electronic documents, Web pages, organized into Web </a:t>
            </a:r>
            <a:r>
              <a:rPr lang="en-US" sz="2800" dirty="0" smtClean="0"/>
              <a:t>sites</a:t>
            </a:r>
          </a:p>
          <a:p>
            <a:r>
              <a:rPr lang="en-US" sz="2800" dirty="0" smtClean="0"/>
              <a:t>It is made up of three main parts.</a:t>
            </a:r>
            <a:endParaRPr lang="en-US" sz="2800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049588" y="3810000"/>
            <a:ext cx="3048000" cy="2286000"/>
            <a:chOff x="1872" y="1608"/>
            <a:chExt cx="1920" cy="1440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872" y="1608"/>
              <a:ext cx="1920" cy="1440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132" y="1780"/>
              <a:ext cx="139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Backbone</a:t>
              </a:r>
            </a:p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Internet</a:t>
              </a:r>
            </a:p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Cloud</a:t>
              </a:r>
            </a:p>
          </p:txBody>
        </p:sp>
      </p:grp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763588" y="3505200"/>
            <a:ext cx="2438400" cy="2895600"/>
            <a:chOff x="432" y="1416"/>
            <a:chExt cx="1536" cy="1824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432" y="1416"/>
              <a:ext cx="1536" cy="182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727" y="2126"/>
              <a:ext cx="8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Client</a:t>
              </a: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6021388" y="3505200"/>
            <a:ext cx="2438400" cy="2895600"/>
            <a:chOff x="3744" y="1416"/>
            <a:chExt cx="1536" cy="1824"/>
          </a:xfrm>
        </p:grpSpPr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3744" y="1416"/>
              <a:ext cx="1536" cy="1824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4028" y="2126"/>
              <a:ext cx="9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7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World Wide Web - </a:t>
            </a:r>
            <a:r>
              <a:rPr lang="en-US" sz="4800" dirty="0">
                <a:solidFill>
                  <a:srgbClr val="00B0F0"/>
                </a:solidFill>
              </a:rPr>
              <a:t>Addressing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The Internet Protocol Address or IP Address</a:t>
            </a:r>
          </a:p>
          <a:p>
            <a:pPr lvl="1"/>
            <a:r>
              <a:rPr lang="en-US" sz="2400" dirty="0"/>
              <a:t>Known as the dotted quad </a:t>
            </a:r>
            <a:r>
              <a:rPr lang="en-US" sz="2400" dirty="0" err="1"/>
              <a:t>xxx.xxx.xxx.xxx</a:t>
            </a:r>
            <a:endParaRPr lang="en-US" sz="2400" dirty="0"/>
          </a:p>
          <a:p>
            <a:pPr lvl="1"/>
            <a:r>
              <a:rPr lang="en-US" sz="2400" dirty="0"/>
              <a:t>Number that uniquely identifies each computer or device connected to Internet</a:t>
            </a:r>
          </a:p>
          <a:p>
            <a:r>
              <a:rPr lang="en-US" sz="2800" dirty="0"/>
              <a:t>Domain Name is the text version of IP Address</a:t>
            </a:r>
          </a:p>
          <a:p>
            <a:r>
              <a:rPr lang="en-US" sz="2800" dirty="0"/>
              <a:t>www.amazon.com = 207.171.166.252</a:t>
            </a:r>
          </a:p>
        </p:txBody>
      </p:sp>
    </p:spTree>
    <p:extLst>
      <p:ext uri="{BB962C8B-B14F-4D97-AF65-F5344CB8AC3E}">
        <p14:creationId xmlns:p14="http://schemas.microsoft.com/office/powerpoint/2010/main" val="6749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World Wide Web - URL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Universal Resource Locator (URL</a:t>
            </a:r>
            <a:r>
              <a:rPr lang="en-US" sz="2800" dirty="0" smtClean="0"/>
              <a:t>) - Unique </a:t>
            </a:r>
            <a:r>
              <a:rPr lang="en-US" sz="2800" dirty="0"/>
              <a:t>address for a web page located on a specific web server</a:t>
            </a:r>
          </a:p>
        </p:txBody>
      </p:sp>
    </p:spTree>
    <p:extLst>
      <p:ext uri="{BB962C8B-B14F-4D97-AF65-F5344CB8AC3E}">
        <p14:creationId xmlns:p14="http://schemas.microsoft.com/office/powerpoint/2010/main" val="20516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World Wide Web - URL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0740"/>
            <a:ext cx="1987951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66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597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twitter.com</a:t>
            </a:r>
            <a:r>
              <a:rPr lang="en-US" sz="3200" dirty="0" smtClean="0"/>
              <a:t>/jobs/index.html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444" y="49530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protocol</a:t>
            </a:r>
            <a:endParaRPr lang="en-US" sz="3200" dirty="0"/>
          </a:p>
        </p:txBody>
      </p:sp>
      <p:sp>
        <p:nvSpPr>
          <p:cNvPr id="13" name="AutoShape 19"/>
          <p:cNvSpPr>
            <a:spLocks/>
          </p:cNvSpPr>
          <p:nvPr/>
        </p:nvSpPr>
        <p:spPr bwMode="auto">
          <a:xfrm rot="5400000">
            <a:off x="800100" y="5318242"/>
            <a:ext cx="381000" cy="914400"/>
          </a:xfrm>
          <a:prstGeom prst="leftBrace">
            <a:avLst>
              <a:gd name="adj1" fmla="val 20000"/>
              <a:gd name="adj2" fmla="val 5017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1676400"/>
            <a:ext cx="139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Twitter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server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6" name="Picture 8" descr="http://t3.gstatic.com/images?q=tbn:ANd9GcTIhDHMiRnKMVV93V0wOswHDFVLrxyekvrVLptZmcJaIvmqm6b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01" y="2514600"/>
            <a:ext cx="2286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61656" y="24384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Jobs</a:t>
            </a:r>
            <a:endParaRPr lang="en-US" sz="3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40" y="3023175"/>
            <a:ext cx="2125520" cy="15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donkasprzak.com/wp-content/uploads/2008/05/internet_clou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317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5867400"/>
            <a:ext cx="403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twitter.com</a:t>
            </a:r>
            <a:r>
              <a:rPr lang="en-US" sz="3200" dirty="0" smtClean="0"/>
              <a:t>/jobs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00200" y="5968425"/>
            <a:ext cx="46482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5968425"/>
            <a:ext cx="26670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968425"/>
            <a:ext cx="18288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22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The Web Page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810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Web pages consist of three components;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Multimedia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Graphics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Audio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Hyperlinks</a:t>
            </a:r>
          </a:p>
        </p:txBody>
      </p:sp>
      <p:pic>
        <p:nvPicPr>
          <p:cNvPr id="4" name="Picture 15" descr="fig2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365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Hyperlinks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Text or graphics that connect (link) to other web pages.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Three types of links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Items found elsewhere on the same page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web pages in the same site.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web sites.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Hyperlinks can be text or graphics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The Web Browser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4995862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Web Browser Software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Interprets HTML, displays Web pages and enables you to link to other Web pages and Web sites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most popular browsers are;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Internet Explorer 9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FireFox</a:t>
            </a:r>
            <a:endParaRPr lang="en-US" dirty="0" smtClean="0"/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Google Chrome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pic>
        <p:nvPicPr>
          <p:cNvPr id="5" name="Picture 5" descr="Fig02-2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6829"/>
            <a:ext cx="4276479" cy="303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97680" y="2438400"/>
            <a:ext cx="4693920" cy="3200400"/>
            <a:chOff x="4297680" y="2438400"/>
            <a:chExt cx="4693920" cy="3200400"/>
          </a:xfrm>
        </p:grpSpPr>
        <p:sp>
          <p:nvSpPr>
            <p:cNvPr id="6" name="Rectangle 5"/>
            <p:cNvSpPr/>
            <p:nvPr/>
          </p:nvSpPr>
          <p:spPr>
            <a:xfrm>
              <a:off x="4572000" y="2438400"/>
              <a:ext cx="44196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38" name="Picture 2" descr="http://ieblog.members.winisp.net/images/Dean_IE9Beta_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80" y="2705100"/>
              <a:ext cx="469392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0" name="Picture 4" descr="http://mib.pianetalinux.org/mib/images/stories/firefox-3_5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google.com/chrome/intl/en-GB/images/dlpage_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411176"/>
            <a:ext cx="4824637" cy="37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The Web Browser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95862"/>
          </a:xfrm>
        </p:spPr>
        <p:txBody>
          <a:bodyPr rtlCol="0">
            <a:normAutofit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browser software have sub-systems that can help increase your efficiency when working on the internet, they include;</a:t>
            </a:r>
          </a:p>
          <a:p>
            <a:pPr lvl="1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1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Bookmarks or favorites</a:t>
            </a:r>
          </a:p>
          <a:p>
            <a:pPr lvl="1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Tabs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A Brief History of the 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Pentagon’s Advanced Research Projects Agency (ARPA) begins a project to network computers around the country, ARPNET.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1969 The first computers are connected to the ARPNET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1972 The first e-mail is sent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1981 the IBM PC is introduced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1984 Apple introduces the McIntosh computer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Downloading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1033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process of transferring information for a server to a client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3314" name="Picture 2" descr="http://blog.iorgsoft.com/wp-content/uploads/2012/03/desktop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05200"/>
            <a:ext cx="23164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sevenl.net/blog/wp-content/uploads/2009/03/unmetered-serve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3177260"/>
            <a:ext cx="2581275" cy="23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112" y="2992594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www.amazon.com</a:t>
            </a:r>
            <a:endParaRPr lang="en-US" dirty="0"/>
          </a:p>
        </p:txBody>
      </p:sp>
      <p:pic>
        <p:nvPicPr>
          <p:cNvPr id="13318" name="Picture 6" descr="http://intechno.co/wordpress/wp-content/uploads/2012/01/HTML-Source-Exa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0" y="5343525"/>
            <a:ext cx="9810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09999"/>
            <a:ext cx="623208" cy="12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41" y="3895173"/>
            <a:ext cx="536238" cy="10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3946269"/>
            <a:ext cx="609599" cy="12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793545"/>
            <a:ext cx="4844740" cy="32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6667 -0.03888 C 0.20174 -0.04745 0.254 -0.05208 0.30851 -0.05208 C 0.37084 -0.05208 0.42049 -0.04745 0.45556 -0.03888 L 0.6224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4583 L -0.20902 0.02824 C -0.25277 0.04491 -0.31823 0.05394 -0.38645 0.05394 C -0.46441 0.05394 -0.52656 0.04491 -0.57031 0.02824 L -0.77916 -0.0458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5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2223 L -0.179 0.19676 C -0.2165 0.2132 -0.27257 0.22223 -0.3309 0.22223 C -0.39775 0.22223 -0.45104 0.2132 -0.48854 0.19676 L -0.66736 0.12223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223 L -0.18489 0.17176 C -0.22378 0.18287 -0.28159 0.18889 -0.34201 0.18889 C -0.41093 0.18889 -0.46597 0.18287 -0.50486 0.17176 L -0.68958 0.12223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79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007 L -0.19219 0.13357 C -0.23247 0.14097 -0.29288 0.14514 -0.35538 0.14514 C -0.42708 0.14514 -0.48437 0.14097 -0.52465 0.13357 L -0.71667 0.1007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Downloading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Downloading information can be effected by a number of variables;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Type of Internet connection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of day and day of week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Amount of information to be downloaded.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9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Categories of Web Sites - Portal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800" smtClean="0"/>
              <a:t>A Web site that offers a variety of services from one, convenient location, usually for free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endParaRPr lang="en-US" smtClean="0"/>
          </a:p>
        </p:txBody>
      </p:sp>
      <p:pic>
        <p:nvPicPr>
          <p:cNvPr id="4" name="Picture 12" descr="Fig02-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3962400" cy="29527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74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B0F0"/>
                </a:solidFill>
              </a:rPr>
              <a:t>Categories of Web Sites - News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smtClean="0"/>
              <a:t>Contains newsworthy material</a:t>
            </a:r>
          </a:p>
          <a:p>
            <a:r>
              <a:rPr lang="en-US" sz="2400" smtClean="0"/>
              <a:t>Stories and articles relating to current events, life, money, sports, and weather</a:t>
            </a:r>
          </a:p>
          <a:p>
            <a:r>
              <a:rPr lang="en-US" sz="2400" smtClean="0"/>
              <a:t>News Archives</a:t>
            </a:r>
          </a:p>
          <a:p>
            <a:endParaRPr lang="en-US" sz="2800" smtClean="0"/>
          </a:p>
        </p:txBody>
      </p:sp>
      <p:pic>
        <p:nvPicPr>
          <p:cNvPr id="5" name="Picture 7" descr="Fig02-1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197350" cy="31559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268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Categories of Web Sites - Informational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smtClean="0"/>
              <a:t>Contains factual information </a:t>
            </a:r>
          </a:p>
          <a:p>
            <a:r>
              <a:rPr lang="en-US" sz="2400" smtClean="0"/>
              <a:t>Created by organizations and government agencies</a:t>
            </a:r>
          </a:p>
          <a:p>
            <a:r>
              <a:rPr lang="en-US" sz="2400" smtClean="0"/>
              <a:t>Make sure that the web site is legitimate </a:t>
            </a:r>
          </a:p>
          <a:p>
            <a:endParaRPr lang="en-US" sz="2800" smtClean="0"/>
          </a:p>
        </p:txBody>
      </p:sp>
      <p:pic>
        <p:nvPicPr>
          <p:cNvPr id="6" name="Picture 8" descr="Fig02-1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273550" cy="32131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488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Categories of Web Sites - Advocacy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993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smtClean="0"/>
              <a:t>Contains content that describes a cause, opinion,</a:t>
            </a:r>
            <a:br>
              <a:rPr lang="en-US" sz="2400" smtClean="0"/>
            </a:br>
            <a:r>
              <a:rPr lang="en-US" sz="2400" smtClean="0"/>
              <a:t>or idea</a:t>
            </a:r>
          </a:p>
        </p:txBody>
      </p:sp>
      <p:pic>
        <p:nvPicPr>
          <p:cNvPr id="6" name="Picture 8" descr="Fig02-1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050" y="1600200"/>
            <a:ext cx="4273550" cy="32131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77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Categories of Web Sites – Business and Marketing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smtClean="0"/>
              <a:t>Contains content that promotes products</a:t>
            </a:r>
          </a:p>
          <a:p>
            <a:r>
              <a:rPr lang="en-US" sz="2400" smtClean="0"/>
              <a:t>Allows you to purchase products or services online</a:t>
            </a:r>
          </a:p>
          <a:p>
            <a:r>
              <a:rPr lang="en-US" sz="2400" smtClean="0"/>
              <a:t>Allows companies to purchase goods and service from other companies</a:t>
            </a:r>
          </a:p>
          <a:p>
            <a:endParaRPr lang="en-US" sz="2400" smtClean="0"/>
          </a:p>
        </p:txBody>
      </p:sp>
      <p:pic>
        <p:nvPicPr>
          <p:cNvPr id="5" name="Picture 8" descr="Fig02-1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346575" cy="32750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588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Categories of Web Sites – Education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/>
          <a:lstStyle/>
          <a:p>
            <a:r>
              <a:rPr lang="en-US" sz="2400" smtClean="0"/>
              <a:t>Offers avenues for formal and informal teaching</a:t>
            </a:r>
            <a:br>
              <a:rPr lang="en-US" sz="2400" smtClean="0"/>
            </a:br>
            <a:r>
              <a:rPr lang="en-US" sz="2400" smtClean="0"/>
              <a:t>and learning</a:t>
            </a:r>
          </a:p>
          <a:p>
            <a:r>
              <a:rPr lang="en-US" sz="2400" smtClean="0"/>
              <a:t>Colleges offer </a:t>
            </a:r>
            <a:br>
              <a:rPr lang="en-US" sz="2400" smtClean="0"/>
            </a:br>
            <a:r>
              <a:rPr lang="en-US" sz="2400" smtClean="0"/>
              <a:t>online classes and </a:t>
            </a:r>
            <a:br>
              <a:rPr lang="en-US" sz="2400" smtClean="0"/>
            </a:br>
            <a:r>
              <a:rPr lang="en-US" sz="2400" smtClean="0"/>
              <a:t>degrees</a:t>
            </a:r>
          </a:p>
          <a:p>
            <a:r>
              <a:rPr lang="en-US" sz="2400" smtClean="0"/>
              <a:t>Some companies </a:t>
            </a:r>
            <a:br>
              <a:rPr lang="en-US" sz="2400" smtClean="0"/>
            </a:br>
            <a:r>
              <a:rPr lang="en-US" sz="2400" smtClean="0"/>
              <a:t>offer online training </a:t>
            </a:r>
            <a:br>
              <a:rPr lang="en-US" sz="2400" smtClean="0"/>
            </a:br>
            <a:r>
              <a:rPr lang="en-US" sz="2400" smtClean="0"/>
              <a:t>for employees</a:t>
            </a:r>
          </a:p>
          <a:p>
            <a:endParaRPr lang="en-US" sz="2400" smtClean="0"/>
          </a:p>
        </p:txBody>
      </p:sp>
      <p:pic>
        <p:nvPicPr>
          <p:cNvPr id="6" name="Picture 8" descr="Fig02-1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343400" cy="32718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148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Categories of Web Sites – Entertainment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301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/>
          <a:lstStyle/>
          <a:p>
            <a:r>
              <a:rPr lang="en-US" sz="2400" smtClean="0"/>
              <a:t>Offers an interactive environment featuring music, video, sports, games, and more</a:t>
            </a:r>
          </a:p>
          <a:p>
            <a:endParaRPr lang="en-US" sz="2400" smtClean="0"/>
          </a:p>
        </p:txBody>
      </p:sp>
      <p:pic>
        <p:nvPicPr>
          <p:cNvPr id="5" name="Picture 8" descr="Fig02-1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349750" cy="32766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59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Categories of Web Sites – Personal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/>
          <a:lstStyle/>
          <a:p>
            <a:r>
              <a:rPr lang="en-US" sz="2400" smtClean="0"/>
              <a:t>Web page maintained by private individual</a:t>
            </a:r>
          </a:p>
          <a:p>
            <a:r>
              <a:rPr lang="en-US" sz="2400" smtClean="0"/>
              <a:t>Reasons: sharing life experience with the world or job hunting</a:t>
            </a:r>
          </a:p>
          <a:p>
            <a:endParaRPr lang="en-US" sz="2400" smtClean="0"/>
          </a:p>
        </p:txBody>
      </p:sp>
      <p:pic>
        <p:nvPicPr>
          <p:cNvPr id="6" name="Picture 6" descr="Fig02-13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419600" cy="33385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 Brief History of the Internet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1512873"/>
            <a:ext cx="4953000" cy="495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1989, a researcher named Tim Berners-Lee proposed the idea of the World Wide Web (WWW) as a way to organize information in the form of pages linked together through selectable text or images (today’s hyperlinks) on the screen.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69150"/>
            <a:ext cx="2249487" cy="249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287588" cy="23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Searching for Information on the Web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Search sites are used to find information on the World Wide Web. They include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Google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Yahoo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Two ways to search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Basic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33735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A Brief History of the 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1992 Windows 3.1 is introduced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1993 a graphic interface for the WWW is created called Mosaic.  This will become Netscape Navigator.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How the Internet Works – Services Provided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E-mail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File Transfer Protocol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World Wide Web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Streaming media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Chat rooms and message boards.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These services are called protocols in the computer world.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protocol is a standard procedure for regulating data transmission between computers</a:t>
            </a:r>
          </a:p>
        </p:txBody>
      </p:sp>
    </p:spTree>
    <p:extLst>
      <p:ext uri="{BB962C8B-B14F-4D97-AF65-F5344CB8AC3E}">
        <p14:creationId xmlns:p14="http://schemas.microsoft.com/office/powerpoint/2010/main" val="6234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How the Internet Works – Services Provided</a:t>
            </a:r>
            <a:endParaRPr lang="en-US" sz="3600" dirty="0">
              <a:solidFill>
                <a:srgbClr val="00B0F0"/>
              </a:solidFill>
            </a:endParaRPr>
          </a:p>
        </p:txBody>
      </p:sp>
      <p:grpSp>
        <p:nvGrpSpPr>
          <p:cNvPr id="25603" name="Group 16"/>
          <p:cNvGrpSpPr>
            <a:grpSpLocks/>
          </p:cNvGrpSpPr>
          <p:nvPr/>
        </p:nvGrpSpPr>
        <p:grpSpPr bwMode="auto">
          <a:xfrm>
            <a:off x="304800" y="1676400"/>
            <a:ext cx="8686800" cy="4724400"/>
            <a:chOff x="192" y="1248"/>
            <a:chExt cx="5472" cy="2976"/>
          </a:xfrm>
        </p:grpSpPr>
        <p:sp>
          <p:nvSpPr>
            <p:cNvPr id="25616" name="Oval 17"/>
            <p:cNvSpPr>
              <a:spLocks noChangeArrowheads="1"/>
            </p:cNvSpPr>
            <p:nvPr/>
          </p:nvSpPr>
          <p:spPr bwMode="auto">
            <a:xfrm>
              <a:off x="2688" y="1248"/>
              <a:ext cx="2976" cy="29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17" name="Picture 18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04"/>
              <a:ext cx="1149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8" name="Line 19"/>
            <p:cNvSpPr>
              <a:spLocks noChangeShapeType="1"/>
            </p:cNvSpPr>
            <p:nvPr/>
          </p:nvSpPr>
          <p:spPr bwMode="auto">
            <a:xfrm flipH="1">
              <a:off x="1056" y="1344"/>
              <a:ext cx="259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20"/>
            <p:cNvSpPr>
              <a:spLocks noChangeShapeType="1"/>
            </p:cNvSpPr>
            <p:nvPr/>
          </p:nvSpPr>
          <p:spPr bwMode="auto">
            <a:xfrm>
              <a:off x="1104" y="2880"/>
              <a:ext cx="24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21"/>
          <p:cNvGrpSpPr>
            <a:grpSpLocks/>
          </p:cNvGrpSpPr>
          <p:nvPr/>
        </p:nvGrpSpPr>
        <p:grpSpPr bwMode="auto">
          <a:xfrm>
            <a:off x="4800600" y="2286000"/>
            <a:ext cx="1752600" cy="1752600"/>
            <a:chOff x="3024" y="1632"/>
            <a:chExt cx="1104" cy="1104"/>
          </a:xfrm>
        </p:grpSpPr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3024" y="1632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 </a:t>
              </a:r>
            </a:p>
          </p:txBody>
        </p:sp>
        <p:sp>
          <p:nvSpPr>
            <p:cNvPr id="25615" name="Text Box 23"/>
            <p:cNvSpPr txBox="1">
              <a:spLocks noChangeArrowheads="1"/>
            </p:cNvSpPr>
            <p:nvPr/>
          </p:nvSpPr>
          <p:spPr bwMode="auto">
            <a:xfrm>
              <a:off x="3187" y="2040"/>
              <a:ext cx="7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WWW</a:t>
              </a:r>
            </a:p>
          </p:txBody>
        </p:sp>
      </p:grpSp>
      <p:grpSp>
        <p:nvGrpSpPr>
          <p:cNvPr id="25605" name="Group 24"/>
          <p:cNvGrpSpPr>
            <a:grpSpLocks/>
          </p:cNvGrpSpPr>
          <p:nvPr/>
        </p:nvGrpSpPr>
        <p:grpSpPr bwMode="auto">
          <a:xfrm>
            <a:off x="6705600" y="2286000"/>
            <a:ext cx="1752600" cy="1752600"/>
            <a:chOff x="4224" y="1632"/>
            <a:chExt cx="1104" cy="1104"/>
          </a:xfrm>
        </p:grpSpPr>
        <p:sp>
          <p:nvSpPr>
            <p:cNvPr id="25612" name="Oval 25"/>
            <p:cNvSpPr>
              <a:spLocks noChangeArrowheads="1"/>
            </p:cNvSpPr>
            <p:nvPr/>
          </p:nvSpPr>
          <p:spPr bwMode="auto">
            <a:xfrm>
              <a:off x="4224" y="1632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26"/>
            <p:cNvSpPr txBox="1">
              <a:spLocks noChangeArrowheads="1"/>
            </p:cNvSpPr>
            <p:nvPr/>
          </p:nvSpPr>
          <p:spPr bwMode="auto">
            <a:xfrm>
              <a:off x="4387" y="2040"/>
              <a:ext cx="7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E-mail</a:t>
              </a:r>
            </a:p>
          </p:txBody>
        </p:sp>
      </p:grpSp>
      <p:grpSp>
        <p:nvGrpSpPr>
          <p:cNvPr id="25606" name="Group 27"/>
          <p:cNvGrpSpPr>
            <a:grpSpLocks/>
          </p:cNvGrpSpPr>
          <p:nvPr/>
        </p:nvGrpSpPr>
        <p:grpSpPr bwMode="auto">
          <a:xfrm>
            <a:off x="4800600" y="4114800"/>
            <a:ext cx="1752600" cy="1752600"/>
            <a:chOff x="3024" y="2784"/>
            <a:chExt cx="1104" cy="1104"/>
          </a:xfrm>
        </p:grpSpPr>
        <p:sp>
          <p:nvSpPr>
            <p:cNvPr id="25610" name="Oval 28"/>
            <p:cNvSpPr>
              <a:spLocks noChangeArrowheads="1"/>
            </p:cNvSpPr>
            <p:nvPr/>
          </p:nvSpPr>
          <p:spPr bwMode="auto">
            <a:xfrm>
              <a:off x="3024" y="2784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29"/>
            <p:cNvSpPr txBox="1">
              <a:spLocks noChangeArrowheads="1"/>
            </p:cNvSpPr>
            <p:nvPr/>
          </p:nvSpPr>
          <p:spPr bwMode="auto">
            <a:xfrm>
              <a:off x="3187" y="3192"/>
              <a:ext cx="7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FTP</a:t>
              </a:r>
            </a:p>
          </p:txBody>
        </p:sp>
      </p:grpSp>
      <p:grpSp>
        <p:nvGrpSpPr>
          <p:cNvPr id="25607" name="Group 30"/>
          <p:cNvGrpSpPr>
            <a:grpSpLocks/>
          </p:cNvGrpSpPr>
          <p:nvPr/>
        </p:nvGrpSpPr>
        <p:grpSpPr bwMode="auto">
          <a:xfrm>
            <a:off x="6743700" y="4114800"/>
            <a:ext cx="1752600" cy="1752600"/>
            <a:chOff x="4248" y="2784"/>
            <a:chExt cx="1104" cy="1104"/>
          </a:xfrm>
        </p:grpSpPr>
        <p:sp>
          <p:nvSpPr>
            <p:cNvPr id="25608" name="Oval 31"/>
            <p:cNvSpPr>
              <a:spLocks noChangeArrowheads="1"/>
            </p:cNvSpPr>
            <p:nvPr/>
          </p:nvSpPr>
          <p:spPr bwMode="auto">
            <a:xfrm>
              <a:off x="4248" y="2784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32"/>
            <p:cNvSpPr txBox="1">
              <a:spLocks noChangeArrowheads="1"/>
            </p:cNvSpPr>
            <p:nvPr/>
          </p:nvSpPr>
          <p:spPr bwMode="auto">
            <a:xfrm>
              <a:off x="4248" y="3077"/>
              <a:ext cx="11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Streaming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0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World Wide Web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05800" cy="462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World Wide Web, or simply Web, consists of a worldwide collection of electronic documents, Web pages, organized into Web sites.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growing number of today’s Web-based applications and services are referred to as Web 2.0 applications.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en-US" dirty="0">
                <a:latin typeface="Arial" pitchFamily="34" charset="0"/>
                <a:cs typeface="Arial" pitchFamily="34" charset="0"/>
              </a:rPr>
              <a:t>2.0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uses the Web </a:t>
            </a:r>
            <a:r>
              <a:rPr lang="en-US" dirty="0">
                <a:latin typeface="Arial" pitchFamily="34" charset="0"/>
                <a:cs typeface="Arial" pitchFamily="34" charset="0"/>
              </a:rPr>
              <a:t>as a platform to deliver rich applications that enable people to collaborate, socialize, and share information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online, including;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cloud computing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social networking sites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Podcasts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Blogs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Wikis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1895</Words>
  <Application>Microsoft Office PowerPoint</Application>
  <PresentationFormat>On-screen Show (4:3)</PresentationFormat>
  <Paragraphs>235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1_Office Theme</vt:lpstr>
      <vt:lpstr>Module</vt:lpstr>
      <vt:lpstr>Chapter 5 Introducing the Internet</vt:lpstr>
      <vt:lpstr>What is the Internet?</vt:lpstr>
      <vt:lpstr>Evolution of the Internet</vt:lpstr>
      <vt:lpstr>A Brief History of the Internet</vt:lpstr>
      <vt:lpstr>A Brief History of the Internet</vt:lpstr>
      <vt:lpstr>A Brief History of the Internet</vt:lpstr>
      <vt:lpstr>How the Internet Works – Services Provided</vt:lpstr>
      <vt:lpstr>How the Internet Works – Services Provided</vt:lpstr>
      <vt:lpstr>The World Wide Web</vt:lpstr>
      <vt:lpstr>Internet2</vt:lpstr>
      <vt:lpstr>Members of The Internet Community Today</vt:lpstr>
      <vt:lpstr>Members of  The Internet Community Today</vt:lpstr>
      <vt:lpstr>Members of The Internet Community Today</vt:lpstr>
      <vt:lpstr>Beyond Browsing and Email</vt:lpstr>
      <vt:lpstr>Other Types of Online Communications</vt:lpstr>
      <vt:lpstr>Other Types of Online Communications</vt:lpstr>
      <vt:lpstr>Other Types of Online Communications</vt:lpstr>
      <vt:lpstr>Blogs, Wikis, and Other Types of Online Writing</vt:lpstr>
      <vt:lpstr>E-commerce</vt:lpstr>
      <vt:lpstr>Cookies</vt:lpstr>
      <vt:lpstr>Getting Set Up to Use the Internet</vt:lpstr>
      <vt:lpstr>Selecting the Type of Device</vt:lpstr>
      <vt:lpstr>Choosing the Type of Connection and Internet Access</vt:lpstr>
      <vt:lpstr>Choosing the Type of Connection and Internet Access</vt:lpstr>
      <vt:lpstr>WiFi</vt:lpstr>
      <vt:lpstr>Selecting an ISP</vt:lpstr>
      <vt:lpstr>Setting Up Your Computer</vt:lpstr>
      <vt:lpstr>E-mail</vt:lpstr>
      <vt:lpstr>E-mail</vt:lpstr>
      <vt:lpstr>E-mail</vt:lpstr>
      <vt:lpstr>Accessing E-mail</vt:lpstr>
      <vt:lpstr>World Wide Web</vt:lpstr>
      <vt:lpstr>World Wide Web - Addressing</vt:lpstr>
      <vt:lpstr>World Wide Web - URL</vt:lpstr>
      <vt:lpstr>World Wide Web - URL</vt:lpstr>
      <vt:lpstr>The Web Page</vt:lpstr>
      <vt:lpstr>Hyperlinks</vt:lpstr>
      <vt:lpstr>The Web Browser</vt:lpstr>
      <vt:lpstr>The Web Browser</vt:lpstr>
      <vt:lpstr>Downloading</vt:lpstr>
      <vt:lpstr>Downloading</vt:lpstr>
      <vt:lpstr>Categories of Web Sites - Portal</vt:lpstr>
      <vt:lpstr>Categories of Web Sites - News</vt:lpstr>
      <vt:lpstr>Categories of Web Sites - Informational</vt:lpstr>
      <vt:lpstr>Categories of Web Sites - Advocacy</vt:lpstr>
      <vt:lpstr>Categories of Web Sites – Business and Marketing </vt:lpstr>
      <vt:lpstr>Categories of Web Sites – Education</vt:lpstr>
      <vt:lpstr>Categories of Web Sites – Entertainment</vt:lpstr>
      <vt:lpstr>Categories of Web Sites – Personal</vt:lpstr>
      <vt:lpstr>Searching for Information on the Web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61</cp:revision>
  <dcterms:created xsi:type="dcterms:W3CDTF">2010-11-18T03:46:26Z</dcterms:created>
  <dcterms:modified xsi:type="dcterms:W3CDTF">2012-09-23T23:53:43Z</dcterms:modified>
</cp:coreProperties>
</file>